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897" r:id="rId1"/>
  </p:sldMasterIdLst>
  <p:notesMasterIdLst>
    <p:notesMasterId r:id="rId45"/>
  </p:notesMasterIdLst>
  <p:handoutMasterIdLst>
    <p:handoutMasterId r:id="rId46"/>
  </p:handoutMasterIdLst>
  <p:sldIdLst>
    <p:sldId id="440" r:id="rId2"/>
    <p:sldId id="441" r:id="rId3"/>
    <p:sldId id="442" r:id="rId4"/>
    <p:sldId id="443" r:id="rId5"/>
    <p:sldId id="444" r:id="rId6"/>
    <p:sldId id="468" r:id="rId7"/>
    <p:sldId id="446" r:id="rId8"/>
    <p:sldId id="447" r:id="rId9"/>
    <p:sldId id="448" r:id="rId10"/>
    <p:sldId id="449" r:id="rId11"/>
    <p:sldId id="450" r:id="rId12"/>
    <p:sldId id="451" r:id="rId13"/>
    <p:sldId id="452" r:id="rId14"/>
    <p:sldId id="453" r:id="rId15"/>
    <p:sldId id="454" r:id="rId16"/>
    <p:sldId id="455" r:id="rId17"/>
    <p:sldId id="456" r:id="rId18"/>
    <p:sldId id="457" r:id="rId19"/>
    <p:sldId id="458" r:id="rId20"/>
    <p:sldId id="459" r:id="rId21"/>
    <p:sldId id="460" r:id="rId22"/>
    <p:sldId id="461" r:id="rId23"/>
    <p:sldId id="462" r:id="rId24"/>
    <p:sldId id="463" r:id="rId25"/>
    <p:sldId id="464" r:id="rId26"/>
    <p:sldId id="465" r:id="rId27"/>
    <p:sldId id="466" r:id="rId28"/>
    <p:sldId id="467" r:id="rId29"/>
    <p:sldId id="469" r:id="rId30"/>
    <p:sldId id="470" r:id="rId31"/>
    <p:sldId id="471" r:id="rId32"/>
    <p:sldId id="474" r:id="rId33"/>
    <p:sldId id="476" r:id="rId34"/>
    <p:sldId id="475" r:id="rId35"/>
    <p:sldId id="479" r:id="rId36"/>
    <p:sldId id="480" r:id="rId37"/>
    <p:sldId id="482" r:id="rId38"/>
    <p:sldId id="484" r:id="rId39"/>
    <p:sldId id="485" r:id="rId40"/>
    <p:sldId id="486" r:id="rId41"/>
    <p:sldId id="487" r:id="rId42"/>
    <p:sldId id="490" r:id="rId43"/>
    <p:sldId id="501" r:id="rId44"/>
  </p:sldIdLst>
  <p:sldSz cx="9144000" cy="6858000" type="screen4x3"/>
  <p:notesSz cx="6669088" cy="9926638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0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  <a:srgbClr val="7DFBB0"/>
    <a:srgbClr val="8893A0"/>
    <a:srgbClr val="FFD7D7"/>
    <a:srgbClr val="E3FFD9"/>
    <a:srgbClr val="CCFF99"/>
    <a:srgbClr val="F5F391"/>
    <a:srgbClr val="99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24" autoAdjust="0"/>
    <p:restoredTop sz="99515" autoAdjust="0"/>
  </p:normalViewPr>
  <p:slideViewPr>
    <p:cSldViewPr>
      <p:cViewPr varScale="1">
        <p:scale>
          <a:sx n="86" d="100"/>
          <a:sy n="86" d="100"/>
        </p:scale>
        <p:origin x="102" y="6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070"/>
    </p:cViewPr>
  </p:sorterViewPr>
  <p:notesViewPr>
    <p:cSldViewPr>
      <p:cViewPr varScale="1">
        <p:scale>
          <a:sx n="74" d="100"/>
          <a:sy n="74" d="100"/>
        </p:scale>
        <p:origin x="-2184" y="-96"/>
      </p:cViewPr>
      <p:guideLst>
        <p:guide orient="horz" pos="3126"/>
        <p:guide pos="210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5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825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BC483982-D13D-495B-8255-26CD6E6F6F5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457151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259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2488" y="744538"/>
            <a:ext cx="496411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6750" y="4714875"/>
            <a:ext cx="53355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72D661D2-CB43-412C-8931-76ECB7A853B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96885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ru-RU"/>
              <a:t>Образец подзаголовка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97675" y="93663"/>
            <a:ext cx="2157413" cy="64309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23850" y="93663"/>
            <a:ext cx="6321425" cy="64309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 preserve="1">
  <p:cSld name="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/>
          </p:nvPr>
        </p:nvSpPr>
        <p:spPr>
          <a:xfrm>
            <a:off x="323850" y="93663"/>
            <a:ext cx="8631238" cy="64309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dgm" preserve="1">
  <p:cSld name="Заголовок, схема или организационная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938" y="93663"/>
            <a:ext cx="7793037" cy="6223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SmartArt 2"/>
          <p:cNvSpPr>
            <a:spLocks noGrp="1"/>
          </p:cNvSpPr>
          <p:nvPr>
            <p:ph type="dgm" idx="1"/>
          </p:nvPr>
        </p:nvSpPr>
        <p:spPr>
          <a:xfrm>
            <a:off x="323850" y="1052513"/>
            <a:ext cx="8631238" cy="5472112"/>
          </a:xfrm>
        </p:spPr>
        <p:txBody>
          <a:bodyPr/>
          <a:lstStyle/>
          <a:p>
            <a:pPr lvl="0"/>
            <a:endParaRPr lang="ru-RU" noProof="0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verTx" preserve="1">
  <p:cSld name="Заголовок и объект над текст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938" y="93663"/>
            <a:ext cx="7793037" cy="6223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323850" y="1052513"/>
            <a:ext cx="8631238" cy="26590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23850" y="3863975"/>
            <a:ext cx="8631238" cy="266065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bl" preserve="1">
  <p:cSld name="Заголовок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938" y="93663"/>
            <a:ext cx="7793037" cy="6223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аблица 2"/>
          <p:cNvSpPr>
            <a:spLocks noGrp="1"/>
          </p:cNvSpPr>
          <p:nvPr>
            <p:ph type="tbl" idx="1"/>
          </p:nvPr>
        </p:nvSpPr>
        <p:spPr>
          <a:xfrm>
            <a:off x="323850" y="1052513"/>
            <a:ext cx="8631238" cy="5472112"/>
          </a:xfrm>
        </p:spPr>
        <p:txBody>
          <a:bodyPr/>
          <a:lstStyle/>
          <a:p>
            <a:pPr lvl="0"/>
            <a:endParaRPr lang="ru-RU" noProof="0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103265" y="215856"/>
            <a:ext cx="7793037" cy="6223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0"/>
          </p:nvPr>
        </p:nvSpPr>
        <p:spPr>
          <a:xfrm>
            <a:off x="0" y="6492875"/>
            <a:ext cx="1030288" cy="365125"/>
          </a:xfrm>
        </p:spPr>
        <p:txBody>
          <a:bodyPr/>
          <a:lstStyle>
            <a:lvl1pPr>
              <a:defRPr baseline="0">
                <a:solidFill>
                  <a:srgbClr val="8893A0"/>
                </a:solidFill>
              </a:defRPr>
            </a:lvl1pPr>
          </a:lstStyle>
          <a:p>
            <a:pPr>
              <a:defRPr/>
            </a:pPr>
            <a:r>
              <a:rPr lang="ru-RU"/>
              <a:t>РИ-2008</a:t>
            </a: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323850" y="1052513"/>
            <a:ext cx="4238625" cy="54721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714875" y="1052513"/>
            <a:ext cx="4240213" cy="54721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4450" y="6532563"/>
            <a:ext cx="1643063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ru-RU" sz="1600" dirty="0">
                <a:solidFill>
                  <a:srgbClr val="0070C0"/>
                </a:solidFill>
              </a:rPr>
              <a:t>РИ-2008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45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93663"/>
            <a:ext cx="7793037" cy="62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5123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0" y="1052513"/>
            <a:ext cx="8631238" cy="5472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321547" name="Rectangle 11"/>
          <p:cNvSpPr>
            <a:spLocks noChangeArrowheads="1"/>
          </p:cNvSpPr>
          <p:nvPr userDrawn="1"/>
        </p:nvSpPr>
        <p:spPr bwMode="auto">
          <a:xfrm>
            <a:off x="323850" y="6596063"/>
            <a:ext cx="8640763" cy="36512"/>
          </a:xfrm>
          <a:prstGeom prst="rect">
            <a:avLst/>
          </a:prstGeom>
          <a:solidFill>
            <a:srgbClr val="E0E0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ru-RU"/>
          </a:p>
        </p:txBody>
      </p:sp>
      <p:sp>
        <p:nvSpPr>
          <p:cNvPr id="321548" name="Rectangle 12"/>
          <p:cNvSpPr>
            <a:spLocks noChangeArrowheads="1"/>
          </p:cNvSpPr>
          <p:nvPr userDrawn="1"/>
        </p:nvSpPr>
        <p:spPr bwMode="auto">
          <a:xfrm>
            <a:off x="323850" y="6669088"/>
            <a:ext cx="8640763" cy="36512"/>
          </a:xfrm>
          <a:prstGeom prst="rect">
            <a:avLst/>
          </a:prstGeom>
          <a:solidFill>
            <a:srgbClr val="E0E0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ru-RU"/>
          </a:p>
        </p:txBody>
      </p:sp>
      <p:sp>
        <p:nvSpPr>
          <p:cNvPr id="321549" name="Rectangle 13"/>
          <p:cNvSpPr>
            <a:spLocks noChangeArrowheads="1"/>
          </p:cNvSpPr>
          <p:nvPr userDrawn="1"/>
        </p:nvSpPr>
        <p:spPr bwMode="auto">
          <a:xfrm>
            <a:off x="323850" y="6740525"/>
            <a:ext cx="8640763" cy="36513"/>
          </a:xfrm>
          <a:prstGeom prst="rect">
            <a:avLst/>
          </a:prstGeom>
          <a:solidFill>
            <a:srgbClr val="E0E0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ru-RU"/>
          </a:p>
        </p:txBody>
      </p:sp>
      <p:sp>
        <p:nvSpPr>
          <p:cNvPr id="321550" name="Rectangle 14"/>
          <p:cNvSpPr>
            <a:spLocks noChangeArrowheads="1"/>
          </p:cNvSpPr>
          <p:nvPr userDrawn="1"/>
        </p:nvSpPr>
        <p:spPr bwMode="auto">
          <a:xfrm>
            <a:off x="323850" y="6813550"/>
            <a:ext cx="8640763" cy="36513"/>
          </a:xfrm>
          <a:prstGeom prst="rect">
            <a:avLst/>
          </a:prstGeom>
          <a:solidFill>
            <a:srgbClr val="E0E0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ru-RU"/>
          </a:p>
        </p:txBody>
      </p:sp>
      <p:sp>
        <p:nvSpPr>
          <p:cNvPr id="321552" name="Text Box 16"/>
          <p:cNvSpPr txBox="1">
            <a:spLocks noChangeArrowheads="1"/>
          </p:cNvSpPr>
          <p:nvPr userDrawn="1"/>
        </p:nvSpPr>
        <p:spPr bwMode="auto">
          <a:xfrm>
            <a:off x="7077075" y="6562725"/>
            <a:ext cx="20193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  <a:defRPr/>
            </a:pPr>
            <a:fld id="{AD2A1C4A-0E95-4010-821B-7B4B7286FD9D}" type="slidenum">
              <a:rPr lang="ru-RU" sz="1400" b="1"/>
              <a:pPr algn="r">
                <a:spcBef>
                  <a:spcPct val="50000"/>
                </a:spcBef>
                <a:defRPr/>
              </a:pPr>
              <a:t>‹#›</a:t>
            </a:fld>
            <a:endParaRPr lang="ru-RU" sz="1400" b="1">
              <a:solidFill>
                <a:srgbClr val="B2B2B2"/>
              </a:solidFill>
            </a:endParaRPr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3"/>
          </p:nvPr>
        </p:nvSpPr>
        <p:spPr>
          <a:xfrm>
            <a:off x="0" y="649287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70C0"/>
                </a:solidFill>
              </a:defRPr>
            </a:lvl1pPr>
          </a:lstStyle>
          <a:p>
            <a:pPr>
              <a:defRPr/>
            </a:pPr>
            <a:r>
              <a:rPr lang="ru-RU"/>
              <a:t>РИ-2008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  <p:sldLayoutId id="2147484105" r:id="rId12"/>
    <p:sldLayoutId id="2147484106" r:id="rId13"/>
    <p:sldLayoutId id="2147484107" r:id="rId14"/>
    <p:sldLayoutId id="2147484108" r:id="rId15"/>
  </p:sldLayoutIdLst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1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545" grpId="0"/>
    </p:bldLst>
  </p:timing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asealt.ru/alt-workstation/download" TargetMode="Externa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Содержимое 1"/>
          <p:cNvSpPr>
            <a:spLocks noGrp="1"/>
          </p:cNvSpPr>
          <p:nvPr>
            <p:ph/>
          </p:nvPr>
        </p:nvSpPr>
        <p:spPr>
          <a:xfrm>
            <a:off x="0" y="1785926"/>
            <a:ext cx="9143999" cy="1759750"/>
          </a:xfrm>
        </p:spPr>
        <p:txBody>
          <a:bodyPr/>
          <a:lstStyle/>
          <a:p>
            <a:pPr marL="0" indent="0" algn="ctr">
              <a:buNone/>
            </a:pPr>
            <a:r>
              <a:rPr lang="ru-RU" sz="3600" b="1" dirty="0"/>
              <a:t>Лабораторная работа №</a:t>
            </a:r>
            <a:r>
              <a:rPr lang="en-US" sz="3600" b="1" dirty="0"/>
              <a:t>3</a:t>
            </a:r>
            <a:endParaRPr lang="ru-RU" sz="3600" b="1" dirty="0"/>
          </a:p>
          <a:p>
            <a:pPr marL="0" indent="0" algn="ctr">
              <a:buNone/>
            </a:pPr>
            <a:endParaRPr lang="ru-RU" sz="3600" b="1" dirty="0"/>
          </a:p>
          <a:p>
            <a:pPr marL="0" indent="0">
              <a:buNone/>
            </a:pPr>
            <a:endParaRPr lang="ru-RU" sz="3600" kern="1200" dirty="0">
              <a:latin typeface="Arial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-13402" y="238624"/>
            <a:ext cx="914400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10. Ход установки, этап 3, установка даты и времени. Если хотите хранить время в BIOS по Гринвичу, то пометить </a:t>
            </a:r>
            <a:r>
              <a:rPr lang="ru-RU" sz="2000" dirty="0" err="1"/>
              <a:t>checkbox</a:t>
            </a:r>
            <a:r>
              <a:rPr lang="ru-RU" sz="2000" dirty="0"/>
              <a:t> галкой. </a:t>
            </a:r>
            <a:r>
              <a:rPr lang="ru-RU" sz="2000" dirty="0">
                <a:solidFill>
                  <a:srgbClr val="FF0000"/>
                </a:solidFill>
              </a:rPr>
              <a:t>В лабораторных работах не помечать!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 descr="Рисунок8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5616" y="1844824"/>
            <a:ext cx="6624736" cy="4753570"/>
          </a:xfrm>
          <a:prstGeom prst="rect">
            <a:avLst/>
          </a:prstGeom>
        </p:spPr>
      </p:pic>
      <p:sp>
        <p:nvSpPr>
          <p:cNvPr id="7" name="AutoShape 23"/>
          <p:cNvSpPr>
            <a:spLocks noChangeShapeType="1"/>
          </p:cNvSpPr>
          <p:nvPr/>
        </p:nvSpPr>
        <p:spPr bwMode="auto">
          <a:xfrm flipH="1">
            <a:off x="3059832" y="836712"/>
            <a:ext cx="4320480" cy="4032448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718359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123773"/>
            <a:ext cx="91440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11. Ход установки, этап 4, подготовка жесткого диска. Не переключатся на режим «Вручную», и продолжить установку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5" name="Рисунок 4" descr="Рисунок9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7584" y="1196752"/>
            <a:ext cx="7344816" cy="525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88545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123773"/>
            <a:ext cx="91440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12. Ход установки, продолжение этапа 4 при автоматическом разбиении диска на разделы </a:t>
            </a:r>
            <a:r>
              <a:rPr lang="ru-RU" sz="2000" dirty="0" err="1"/>
              <a:t>Линукс</a:t>
            </a:r>
            <a:endParaRPr lang="ru-RU" sz="2000" dirty="0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 descr="Рисунок10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3568" y="1196753"/>
            <a:ext cx="7776864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30139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123773"/>
            <a:ext cx="91440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13. Ход установки, продолжение этапа 4. Информация для подтверждения. Согласиться с ней.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5" name="Рисунок 4" descr="Рисунок11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3568" y="1052736"/>
            <a:ext cx="7056784" cy="453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5756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" y="171641"/>
            <a:ext cx="914399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14. Ход установки, этап 5. Выбор устанавливаемых приложений.</a:t>
            </a:r>
            <a:r>
              <a:rPr lang="en-US" sz="2000" dirty="0"/>
              <a:t> </a:t>
            </a:r>
            <a:r>
              <a:rPr lang="ru-RU" sz="2000" dirty="0"/>
              <a:t>Для экономии места на диске оставить только </a:t>
            </a:r>
            <a:r>
              <a:rPr lang="ru-RU" sz="2000" dirty="0">
                <a:solidFill>
                  <a:srgbClr val="FF0000"/>
                </a:solidFill>
              </a:rPr>
              <a:t>Интернет/сети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ru-RU" sz="2000" dirty="0"/>
              <a:t>и</a:t>
            </a:r>
            <a:r>
              <a:rPr lang="ru-RU" sz="2000" dirty="0">
                <a:solidFill>
                  <a:srgbClr val="FF0000"/>
                </a:solidFill>
              </a:rPr>
              <a:t> Групповые политики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7" y="1537848"/>
            <a:ext cx="6192688" cy="5320152"/>
          </a:xfrm>
          <a:prstGeom prst="rect">
            <a:avLst/>
          </a:prstGeom>
        </p:spPr>
      </p:pic>
      <p:sp>
        <p:nvSpPr>
          <p:cNvPr id="7" name="AutoShape 23"/>
          <p:cNvSpPr>
            <a:spLocks noChangeShapeType="1"/>
          </p:cNvSpPr>
          <p:nvPr/>
        </p:nvSpPr>
        <p:spPr bwMode="auto">
          <a:xfrm flipH="1">
            <a:off x="3131840" y="824476"/>
            <a:ext cx="2820908" cy="1884444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583262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" y="8099"/>
            <a:ext cx="914399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15. Ход установки, этап 5. Процесс установки ОС.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5" name="Рисунок 4" descr="Рисунок13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9552" y="620688"/>
            <a:ext cx="7344816" cy="437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4119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148972"/>
            <a:ext cx="9143999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16. Ход установки, этап 6. Процесс установки дополнительных приложений. Этого этапа не будет, т.к. не заказано установка «</a:t>
            </a:r>
            <a:r>
              <a:rPr lang="ru-RU" sz="2000" dirty="0" err="1"/>
              <a:t>допов</a:t>
            </a:r>
            <a:r>
              <a:rPr lang="ru-RU" sz="2000" dirty="0"/>
              <a:t>»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 descr="Рисунок14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9592" y="1556792"/>
            <a:ext cx="7200800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78764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" y="-37256"/>
            <a:ext cx="914399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17. Ход установки, этап 7. Установка загрузчика ОС. Пометить </a:t>
            </a:r>
            <a:r>
              <a:rPr lang="ru-RU" sz="2000" dirty="0" err="1"/>
              <a:t>checkbox</a:t>
            </a:r>
            <a:r>
              <a:rPr lang="ru-RU" sz="2000" dirty="0"/>
              <a:t>, если требуется включение станции по паролю. В лабораторной работе не надо!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331640" y="1340768"/>
            <a:ext cx="6299835" cy="539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8040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" y="-37255"/>
            <a:ext cx="914399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18. Ход установки, этап 8. Настройка сети. Если в сети работает DHCP сервер, то сетевые настройки будут сделаны автоматически. Ничего не делать, т.е. </a:t>
            </a:r>
            <a:r>
              <a:rPr lang="ru-RU" sz="2000" b="1" dirty="0"/>
              <a:t>Далее</a:t>
            </a:r>
            <a:r>
              <a:rPr lang="ru-RU" sz="2000" dirty="0"/>
              <a:t>. Настройка сети будет выполнена вручную.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 descr="Рисунок16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5616" y="1208286"/>
            <a:ext cx="6523434" cy="531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83217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" y="37408"/>
            <a:ext cx="9143999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19. Ход установки, этап 9. Установка пароля системного администратора, т.е. для </a:t>
            </a:r>
            <a:r>
              <a:rPr lang="ru-RU" sz="2000" b="1" dirty="0" err="1"/>
              <a:t>root</a:t>
            </a:r>
            <a:r>
              <a:rPr lang="ru-RU" sz="2000" b="1" dirty="0"/>
              <a:t>. Пожалуйста </a:t>
            </a:r>
            <a:r>
              <a:rPr lang="ru-RU" sz="2000" b="1" i="1" u="sng" dirty="0"/>
              <a:t>запомните (запишите) этот пароль. </a:t>
            </a:r>
            <a:r>
              <a:rPr lang="ru-RU" sz="2000" dirty="0"/>
              <a:t>Ограничений на длину и состав пароля нет. Если сгенерировать пароль автоматически, то он будет надежен, но труден для запоминания.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5" name="Рисунок 4" descr="Рисунок17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47664" y="1916832"/>
            <a:ext cx="5760640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13201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Содержимое 1"/>
          <p:cNvSpPr>
            <a:spLocks noGrp="1"/>
          </p:cNvSpPr>
          <p:nvPr>
            <p:ph/>
          </p:nvPr>
        </p:nvSpPr>
        <p:spPr>
          <a:xfrm>
            <a:off x="0" y="0"/>
            <a:ext cx="9144000" cy="1714488"/>
          </a:xfrm>
        </p:spPr>
        <p:txBody>
          <a:bodyPr/>
          <a:lstStyle/>
          <a:p>
            <a:pPr marL="0" indent="0" algn="ctr">
              <a:buNone/>
            </a:pPr>
            <a:r>
              <a:rPr lang="ru-RU" sz="2000" b="1" dirty="0"/>
              <a:t>Установка и настройка рабочей станции </a:t>
            </a:r>
            <a:r>
              <a:rPr lang="en-US" sz="2000" b="1" dirty="0"/>
              <a:t>Alt Linux</a:t>
            </a:r>
            <a:endParaRPr lang="ru-RU" sz="2000" dirty="0"/>
          </a:p>
          <a:p>
            <a:pPr marL="0" indent="0">
              <a:spcBef>
                <a:spcPts val="0"/>
              </a:spcBef>
              <a:buNone/>
            </a:pPr>
            <a:r>
              <a:rPr lang="ru-RU" sz="1800" b="1" u="sng" dirty="0"/>
              <a:t>Цель работы:</a:t>
            </a:r>
            <a:r>
              <a:rPr lang="ru-RU" sz="1800" dirty="0"/>
              <a:t>  установить и настроить рабочую станцию с ОС </a:t>
            </a:r>
            <a:r>
              <a:rPr lang="en-US" sz="1800" b="1" dirty="0"/>
              <a:t>Alt Linux</a:t>
            </a:r>
            <a:endParaRPr lang="ru-RU" sz="1800" b="1" dirty="0"/>
          </a:p>
          <a:p>
            <a:r>
              <a:rPr lang="ru-RU" sz="1800" dirty="0"/>
              <a:t>ALT </a:t>
            </a:r>
            <a:r>
              <a:rPr lang="ru-RU" sz="1800" dirty="0" err="1"/>
              <a:t>Linux</a:t>
            </a:r>
            <a:r>
              <a:rPr lang="ru-RU" sz="1800" dirty="0"/>
              <a:t> (рус. Альт </a:t>
            </a:r>
            <a:r>
              <a:rPr lang="ru-RU" sz="1800" dirty="0" err="1"/>
              <a:t>Линукс</a:t>
            </a:r>
            <a:r>
              <a:rPr lang="ru-RU" sz="1800" dirty="0"/>
              <a:t>) - семейство дистрибутивов </a:t>
            </a:r>
            <a:r>
              <a:rPr lang="ru-RU" sz="1800" dirty="0" err="1"/>
              <a:t>Linux</a:t>
            </a:r>
            <a:r>
              <a:rPr lang="ru-RU" sz="1800" dirty="0"/>
              <a:t>.</a:t>
            </a:r>
          </a:p>
          <a:p>
            <a:r>
              <a:rPr lang="ru-RU" sz="1800" dirty="0"/>
              <a:t>Дистрибутивы выпускаются компаниями «Базальт СПО» и «Альт </a:t>
            </a:r>
            <a:r>
              <a:rPr lang="ru-RU" sz="1800" dirty="0" err="1"/>
              <a:t>Линукс</a:t>
            </a:r>
            <a:r>
              <a:rPr lang="ru-RU" sz="1800" dirty="0"/>
              <a:t>».</a:t>
            </a:r>
          </a:p>
          <a:p>
            <a:r>
              <a:rPr lang="ru-RU" sz="1800" dirty="0" err="1"/>
              <a:t>Репозитории</a:t>
            </a:r>
            <a:r>
              <a:rPr lang="ru-RU" sz="1800" dirty="0"/>
              <a:t> с обновлениями и программным обеспечением поддерживаются командой разработчиков ALT </a:t>
            </a:r>
            <a:r>
              <a:rPr lang="ru-RU" sz="1800" dirty="0" err="1"/>
              <a:t>Linux</a:t>
            </a:r>
            <a:r>
              <a:rPr lang="ru-RU" sz="1800" dirty="0"/>
              <a:t> </a:t>
            </a:r>
            <a:r>
              <a:rPr lang="ru-RU" sz="1800" dirty="0" err="1"/>
              <a:t>Team</a:t>
            </a:r>
            <a:r>
              <a:rPr lang="ru-RU" sz="1800" dirty="0"/>
              <a:t>, преимущественно на русском языке.</a:t>
            </a:r>
          </a:p>
          <a:p>
            <a:r>
              <a:rPr lang="ru-RU" sz="1800" dirty="0"/>
              <a:t>Большинство дистрибутивов Альт </a:t>
            </a:r>
            <a:r>
              <a:rPr lang="ru-RU" sz="1800" dirty="0" err="1"/>
              <a:t>Линукс</a:t>
            </a:r>
            <a:r>
              <a:rPr lang="ru-RU" sz="1800" dirty="0"/>
              <a:t> доступны для свободного использования.</a:t>
            </a:r>
          </a:p>
          <a:p>
            <a:r>
              <a:rPr lang="ru-RU" sz="1800" dirty="0"/>
              <a:t>Скачивание последней версии дистрибутива Альт Рабочая станция по ссылке на официальном сайте компании «Базальт СПО»: </a:t>
            </a:r>
            <a:r>
              <a:rPr lang="ru-RU" sz="1800" u="sng" dirty="0">
                <a:hlinkClick r:id="rId2"/>
              </a:rPr>
              <a:t>https://www.basealt.ru/alt-workstation/download</a:t>
            </a:r>
            <a:endParaRPr lang="ru-RU" sz="1800" u="sng" dirty="0"/>
          </a:p>
          <a:p>
            <a:endParaRPr lang="ru-RU" sz="1800" u="sng" dirty="0"/>
          </a:p>
          <a:p>
            <a:pPr marL="0" indent="457200">
              <a:buNone/>
            </a:pPr>
            <a:r>
              <a:rPr lang="ru-RU" sz="1800" b="1" dirty="0">
                <a:solidFill>
                  <a:srgbClr val="FF0000"/>
                </a:solidFill>
              </a:rPr>
              <a:t>Для выполнения лабораторной работы дистрибутив уже находится на </a:t>
            </a:r>
            <a:r>
              <a:rPr lang="en-US" sz="1800" b="1" dirty="0">
                <a:solidFill>
                  <a:srgbClr val="FF0000"/>
                </a:solidFill>
              </a:rPr>
              <a:t>D:\users\iamv\distrib</a:t>
            </a:r>
            <a:r>
              <a:rPr lang="ru-RU" sz="1800" b="1" dirty="0">
                <a:solidFill>
                  <a:srgbClr val="FF0000"/>
                </a:solidFill>
              </a:rPr>
              <a:t>, </a:t>
            </a:r>
            <a:r>
              <a:rPr lang="en-US" sz="1800" b="1" dirty="0">
                <a:solidFill>
                  <a:srgbClr val="FF0000"/>
                </a:solidFill>
              </a:rPr>
              <a:t>D:\users\iamp\distrib</a:t>
            </a:r>
            <a:r>
              <a:rPr lang="ru-RU" sz="1800" b="1" dirty="0">
                <a:solidFill>
                  <a:srgbClr val="FF0000"/>
                </a:solidFill>
              </a:rPr>
              <a:t>, </a:t>
            </a:r>
            <a:r>
              <a:rPr lang="en-US" sz="1800" b="1" dirty="0">
                <a:solidFill>
                  <a:srgbClr val="FF0000"/>
                </a:solidFill>
              </a:rPr>
              <a:t>D:\users\iamo\distrib</a:t>
            </a:r>
            <a:r>
              <a:rPr lang="ru-RU" sz="1800" b="1" dirty="0">
                <a:solidFill>
                  <a:srgbClr val="FF0000"/>
                </a:solidFill>
              </a:rPr>
              <a:t>, </a:t>
            </a:r>
            <a:r>
              <a:rPr lang="en-US" sz="1800" b="1" dirty="0">
                <a:solidFill>
                  <a:srgbClr val="FF0000"/>
                </a:solidFill>
              </a:rPr>
              <a:t>D:\users\iami\distrib</a:t>
            </a:r>
            <a:r>
              <a:rPr lang="ru-RU" sz="1800" dirty="0"/>
              <a:t>.</a:t>
            </a:r>
          </a:p>
          <a:p>
            <a:pPr marL="0" indent="457200">
              <a:buNone/>
            </a:pPr>
            <a:r>
              <a:rPr lang="ru-RU" sz="1800" dirty="0"/>
              <a:t>ОС «Альт Рабочая станция» поставляется в двух вариантах в зависимости от используемой графической среды: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1800" dirty="0"/>
              <a:t>ОС «</a:t>
            </a:r>
            <a:r>
              <a:rPr lang="ru-RU" sz="1800" b="1" dirty="0"/>
              <a:t>Альт Рабочая станция</a:t>
            </a:r>
            <a:r>
              <a:rPr lang="ru-RU" sz="1800" dirty="0"/>
              <a:t>» использует графическую среду MATE (дистрибутивы представлены на этой странице);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1800" dirty="0"/>
              <a:t>ОС «</a:t>
            </a:r>
            <a:r>
              <a:rPr lang="ru-RU" sz="1800" b="1" dirty="0"/>
              <a:t>Альт Рабочая станция К</a:t>
            </a:r>
            <a:r>
              <a:rPr lang="ru-RU" sz="1800" dirty="0"/>
              <a:t>» использует графическую среду KDE </a:t>
            </a:r>
            <a:r>
              <a:rPr lang="ru-RU" sz="1800" dirty="0" err="1"/>
              <a:t>Plasma</a:t>
            </a:r>
            <a:r>
              <a:rPr lang="ru-RU" sz="1800" dirty="0"/>
              <a:t>.</a:t>
            </a:r>
          </a:p>
          <a:p>
            <a:pPr marL="0" indent="0">
              <a:buNone/>
            </a:pPr>
            <a:r>
              <a:rPr lang="ru-RU" sz="1800" dirty="0"/>
              <a:t>В данном дисциплине рассматривается работа с ОС Альт </a:t>
            </a:r>
            <a:r>
              <a:rPr lang="ru-RU" sz="1800" dirty="0" err="1"/>
              <a:t>Линукс</a:t>
            </a:r>
            <a:r>
              <a:rPr lang="ru-RU" sz="1800" dirty="0"/>
              <a:t> в графической среде MATE.</a:t>
            </a:r>
          </a:p>
          <a:p>
            <a:pPr marL="0" indent="0">
              <a:buNone/>
            </a:pPr>
            <a:endParaRPr lang="ru-RU" sz="1800" dirty="0"/>
          </a:p>
          <a:p>
            <a:pPr marL="0" indent="0">
              <a:spcBef>
                <a:spcPts val="0"/>
              </a:spcBef>
              <a:buNone/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980602555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0"/>
            <a:ext cx="9143999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20. Ход установки, этап 10. Установка пароля системного пользователя. Системный пользователь имеет дополнительные права по сравнению  обычным пользователем</a:t>
            </a:r>
            <a:r>
              <a:rPr lang="ru-RU" sz="2000" b="1" dirty="0"/>
              <a:t>. </a:t>
            </a:r>
            <a:r>
              <a:rPr lang="ru-RU" sz="2000" dirty="0"/>
              <a:t>Требуется задать логин этого пользователя и его описание (кто такой: имя/фамилия/должность и т.д.)</a:t>
            </a:r>
            <a:r>
              <a:rPr lang="ru-RU" sz="2000" b="1" dirty="0"/>
              <a:t>  Пожалуйста </a:t>
            </a:r>
            <a:r>
              <a:rPr lang="ru-RU" sz="2000" b="1" i="1" u="sng" dirty="0"/>
              <a:t>запомните (запишите) этот пароль. </a:t>
            </a:r>
            <a:r>
              <a:rPr lang="ru-RU" sz="2000" dirty="0"/>
              <a:t>Ограничений на длину и состав пароля. Если сгенерировать пароль автоматически, то он будет надежен, но труден для запоминания.</a:t>
            </a:r>
          </a:p>
          <a:p>
            <a:pPr hangingPunct="0"/>
            <a:endParaRPr lang="ru-RU" sz="2000" dirty="0"/>
          </a:p>
          <a:p>
            <a:pPr hangingPunct="0"/>
            <a:r>
              <a:rPr lang="ru-RU" sz="2000" dirty="0"/>
              <a:t>21. Ход установки, этап 9. Завершение установки.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 descr="Рисунок18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5656" y="3068960"/>
            <a:ext cx="4824536" cy="3312424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8152" y="6488668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ОС </a:t>
            </a:r>
            <a:r>
              <a:rPr lang="ru-RU" dirty="0" err="1"/>
              <a:t>Alt</a:t>
            </a:r>
            <a:r>
              <a:rPr lang="ru-RU" dirty="0"/>
              <a:t> </a:t>
            </a:r>
            <a:r>
              <a:rPr lang="ru-RU" dirty="0" err="1"/>
              <a:t>Workstation</a:t>
            </a:r>
            <a:r>
              <a:rPr lang="ru-RU" dirty="0"/>
              <a:t> 10.2 установлена.</a:t>
            </a:r>
          </a:p>
        </p:txBody>
      </p:sp>
    </p:spTree>
    <p:extLst>
      <p:ext uri="{BB962C8B-B14F-4D97-AF65-F5344CB8AC3E}">
        <p14:creationId xmlns:p14="http://schemas.microsoft.com/office/powerpoint/2010/main" val="2851235449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-19634" y="179662"/>
            <a:ext cx="914399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b="1" dirty="0"/>
              <a:t>Загрузка ОС </a:t>
            </a:r>
            <a:r>
              <a:rPr lang="ru-RU" sz="2000" b="1" dirty="0" err="1"/>
              <a:t>Линукс</a:t>
            </a:r>
            <a:r>
              <a:rPr lang="ru-RU" sz="2000" b="1" dirty="0"/>
              <a:t> и регистрация от имени системного пользо</a:t>
            </a:r>
            <a:r>
              <a:rPr lang="ru-RU" sz="2000" dirty="0"/>
              <a:t>вателя</a:t>
            </a:r>
          </a:p>
          <a:p>
            <a:pPr hangingPunct="0"/>
            <a:endParaRPr lang="ru-RU" sz="2000" dirty="0"/>
          </a:p>
          <a:p>
            <a:pPr hangingPunct="0"/>
            <a:r>
              <a:rPr lang="ru-RU" sz="2000" dirty="0"/>
              <a:t>Приглашение для регистрации</a:t>
            </a:r>
            <a:r>
              <a:rPr lang="en-US" sz="2000" dirty="0"/>
              <a:t>:</a:t>
            </a:r>
            <a:endParaRPr lang="ru-RU" sz="20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-9818" y="3933056"/>
            <a:ext cx="91243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b="1" dirty="0"/>
              <a:t>Внимание!</a:t>
            </a:r>
            <a:r>
              <a:rPr lang="ru-RU" dirty="0"/>
              <a:t> </a:t>
            </a:r>
            <a:r>
              <a:rPr lang="ru-RU" i="1" dirty="0"/>
              <a:t>Нельзя войти в систему из графического интерфейса от имени системного администратора</a:t>
            </a:r>
          </a:p>
          <a:p>
            <a:pPr hangingPunct="0"/>
            <a:endParaRPr lang="ru-RU" i="1" dirty="0"/>
          </a:p>
          <a:p>
            <a:pPr hangingPunct="0"/>
            <a:r>
              <a:rPr lang="ru-RU" dirty="0"/>
              <a:t>Для входа в ОС Альт </a:t>
            </a:r>
            <a:r>
              <a:rPr lang="ru-RU" dirty="0" err="1"/>
              <a:t>Линукс</a:t>
            </a:r>
            <a:r>
              <a:rPr lang="ru-RU" dirty="0"/>
              <a:t> вводим логин и пароль системного пользователя.</a:t>
            </a:r>
          </a:p>
        </p:txBody>
      </p:sp>
      <p:pic>
        <p:nvPicPr>
          <p:cNvPr id="7" name="Рисунок 6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3728" y="1195325"/>
            <a:ext cx="3787740" cy="2604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250731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Для входа в ОС Альт </a:t>
            </a:r>
            <a:r>
              <a:rPr lang="ru-RU" dirty="0" err="1"/>
              <a:t>Линукс</a:t>
            </a:r>
            <a:r>
              <a:rPr lang="ru-RU" dirty="0"/>
              <a:t> ввести логин и пароль системного пользователя.</a:t>
            </a:r>
          </a:p>
          <a:p>
            <a:pPr hangingPunct="0"/>
            <a:endParaRPr lang="ru-RU" dirty="0"/>
          </a:p>
          <a:p>
            <a:pPr hangingPunct="0"/>
            <a:r>
              <a:rPr lang="ru-RU" dirty="0"/>
              <a:t>Выполненный вход от имени системного пользователя (рабочий стол </a:t>
            </a:r>
            <a:r>
              <a:rPr lang="en-US" dirty="0"/>
              <a:t>MATE</a:t>
            </a:r>
            <a:r>
              <a:rPr lang="ru-RU" dirty="0"/>
              <a:t>)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1124744"/>
            <a:ext cx="5328591" cy="4464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95197141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hangingPunct="0"/>
            <a:r>
              <a:rPr lang="en-US" b="1" dirty="0"/>
              <a:t>C</a:t>
            </a:r>
            <a:r>
              <a:rPr lang="ru-RU" b="1" dirty="0" err="1"/>
              <a:t>оздание</a:t>
            </a:r>
            <a:r>
              <a:rPr lang="ru-RU" b="1" dirty="0"/>
              <a:t> обычного пользователя</a:t>
            </a:r>
            <a:endParaRPr lang="en-US" b="1" dirty="0"/>
          </a:p>
          <a:p>
            <a:pPr hangingPunct="0"/>
            <a:endParaRPr lang="en-US" dirty="0"/>
          </a:p>
          <a:p>
            <a:pPr hangingPunct="0"/>
            <a:r>
              <a:rPr lang="ru-RU" dirty="0"/>
              <a:t>Имея вход системного пользователя, войти в </a:t>
            </a:r>
            <a:r>
              <a:rPr lang="ru-RU" b="1" dirty="0"/>
              <a:t>Центр управления системой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196751"/>
            <a:ext cx="3701157" cy="3894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58800" y="1174953"/>
            <a:ext cx="4261671" cy="3916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 flipH="1">
            <a:off x="755576" y="923330"/>
            <a:ext cx="4536504" cy="3081734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24"/>
          <p:cNvSpPr>
            <a:spLocks noChangeShapeType="1"/>
          </p:cNvSpPr>
          <p:nvPr/>
        </p:nvSpPr>
        <p:spPr bwMode="auto">
          <a:xfrm>
            <a:off x="5292080" y="923330"/>
            <a:ext cx="2232248" cy="777478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8800277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Запустить </a:t>
            </a:r>
            <a:r>
              <a:rPr lang="ru-RU" b="1" dirty="0"/>
              <a:t>Центр управления системой</a:t>
            </a:r>
            <a:r>
              <a:rPr lang="ru-RU" dirty="0"/>
              <a:t> и ввести пароль системного администратора (</a:t>
            </a:r>
            <a:r>
              <a:rPr lang="en-US" dirty="0"/>
              <a:t>root</a:t>
            </a:r>
            <a:r>
              <a:rPr lang="ru-RU" dirty="0"/>
              <a:t>)</a:t>
            </a:r>
          </a:p>
        </p:txBody>
      </p:sp>
      <p:pic>
        <p:nvPicPr>
          <p:cNvPr id="9" name="Рисунок 8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908720"/>
            <a:ext cx="7200800" cy="472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AutoShape 24"/>
          <p:cNvSpPr>
            <a:spLocks noChangeShapeType="1"/>
          </p:cNvSpPr>
          <p:nvPr/>
        </p:nvSpPr>
        <p:spPr bwMode="auto">
          <a:xfrm flipH="1">
            <a:off x="5004048" y="404664"/>
            <a:ext cx="936104" cy="3024336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3505976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Центр управления системой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692696"/>
            <a:ext cx="5184576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AutoShape 24"/>
          <p:cNvSpPr>
            <a:spLocks noChangeShapeType="1"/>
          </p:cNvSpPr>
          <p:nvPr/>
        </p:nvSpPr>
        <p:spPr bwMode="auto">
          <a:xfrm flipH="1">
            <a:off x="2987824" y="404664"/>
            <a:ext cx="2952328" cy="576064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24"/>
          <p:cNvSpPr>
            <a:spLocks noChangeShapeType="1"/>
          </p:cNvSpPr>
          <p:nvPr/>
        </p:nvSpPr>
        <p:spPr bwMode="auto">
          <a:xfrm flipH="1">
            <a:off x="5364088" y="404664"/>
            <a:ext cx="576064" cy="2736304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1798630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Создание обычного пользователя:</a:t>
            </a:r>
          </a:p>
        </p:txBody>
      </p:sp>
      <p:pic>
        <p:nvPicPr>
          <p:cNvPr id="6" name="Рисунок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980728"/>
            <a:ext cx="5184576" cy="4032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 flipH="1">
            <a:off x="3635896" y="404664"/>
            <a:ext cx="2304256" cy="1872208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24"/>
          <p:cNvSpPr>
            <a:spLocks noChangeShapeType="1"/>
          </p:cNvSpPr>
          <p:nvPr/>
        </p:nvSpPr>
        <p:spPr bwMode="auto">
          <a:xfrm flipH="1" flipV="1">
            <a:off x="3995936" y="4653136"/>
            <a:ext cx="864096" cy="648072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" name="Прямоугольник 1"/>
          <p:cNvSpPr/>
          <p:nvPr/>
        </p:nvSpPr>
        <p:spPr>
          <a:xfrm>
            <a:off x="2339752" y="5350666"/>
            <a:ext cx="4567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для обычного пользователя не помечать</a:t>
            </a:r>
          </a:p>
        </p:txBody>
      </p:sp>
    </p:spTree>
    <p:extLst>
      <p:ext uri="{BB962C8B-B14F-4D97-AF65-F5344CB8AC3E}">
        <p14:creationId xmlns:p14="http://schemas.microsoft.com/office/powerpoint/2010/main" val="232893276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Включить в группу и задать пароль:</a:t>
            </a:r>
          </a:p>
        </p:txBody>
      </p:sp>
      <p:pic>
        <p:nvPicPr>
          <p:cNvPr id="9" name="Рисунок 8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476672"/>
            <a:ext cx="5400600" cy="4176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AutoShape 24"/>
          <p:cNvSpPr>
            <a:spLocks noChangeShapeType="1"/>
          </p:cNvSpPr>
          <p:nvPr/>
        </p:nvSpPr>
        <p:spPr bwMode="auto">
          <a:xfrm>
            <a:off x="3275856" y="332656"/>
            <a:ext cx="576064" cy="3312368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763688" y="369332"/>
            <a:ext cx="3672408" cy="1907540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AutoShape 24"/>
          <p:cNvSpPr>
            <a:spLocks noChangeShapeType="1"/>
          </p:cNvSpPr>
          <p:nvPr/>
        </p:nvSpPr>
        <p:spPr bwMode="auto">
          <a:xfrm flipV="1">
            <a:off x="5652120" y="3573016"/>
            <a:ext cx="45719" cy="1187460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5217371" y="4760476"/>
            <a:ext cx="1105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открыто 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9635" y="518855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Выйти из системы и проверить вход от имени </a:t>
            </a:r>
            <a:r>
              <a:rPr lang="ru-RU"/>
              <a:t>созданного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9968407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Установка новых приложений с использованием </a:t>
            </a:r>
            <a:r>
              <a:rPr lang="en-US" dirty="0"/>
              <a:t>Synaptic</a:t>
            </a:r>
            <a:r>
              <a:rPr lang="ru-RU" dirty="0"/>
              <a:t>. В </a:t>
            </a:r>
            <a:r>
              <a:rPr lang="ru-RU" b="1" dirty="0"/>
              <a:t>Меню</a:t>
            </a:r>
            <a:r>
              <a:rPr lang="ru-RU" dirty="0"/>
              <a:t> открыть </a:t>
            </a:r>
            <a:r>
              <a:rPr lang="ru-RU" b="1" dirty="0"/>
              <a:t>Центр управления</a:t>
            </a:r>
            <a:r>
              <a:rPr lang="ru-RU" dirty="0"/>
              <a:t>  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11" y="1995487"/>
            <a:ext cx="5998102" cy="4457849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 flipH="1">
            <a:off x="1187624" y="260648"/>
            <a:ext cx="5544616" cy="5328592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24"/>
          <p:cNvSpPr>
            <a:spLocks noChangeShapeType="1"/>
          </p:cNvSpPr>
          <p:nvPr/>
        </p:nvSpPr>
        <p:spPr bwMode="auto">
          <a:xfrm flipH="1">
            <a:off x="1187624" y="332656"/>
            <a:ext cx="7128792" cy="2736304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747082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Запустить </a:t>
            </a:r>
            <a:r>
              <a:rPr lang="en-US" b="1" dirty="0"/>
              <a:t>Synaptic</a:t>
            </a:r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37" y="983783"/>
            <a:ext cx="6695083" cy="5683716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907704" y="476672"/>
            <a:ext cx="1296144" cy="5256584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144809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5"/>
          <p:cNvSpPr>
            <a:spLocks noChangeArrowheads="1"/>
          </p:cNvSpPr>
          <p:nvPr/>
        </p:nvSpPr>
        <p:spPr bwMode="auto">
          <a:xfrm>
            <a:off x="6102" y="31502"/>
            <a:ext cx="914400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zh-CN" dirty="0">
                <a:latin typeface="+mn-lt"/>
              </a:rPr>
              <a:t>ОС </a:t>
            </a:r>
            <a:r>
              <a:rPr lang="ru-RU" altLang="zh-CN" dirty="0" err="1">
                <a:latin typeface="+mn-lt"/>
              </a:rPr>
              <a:t>Линукс</a:t>
            </a:r>
            <a:r>
              <a:rPr lang="ru-RU" altLang="zh-CN" dirty="0">
                <a:latin typeface="+mn-lt"/>
              </a:rPr>
              <a:t> поставить на виртуальную машину. В качестве программного продукта виртуализации использовать </a:t>
            </a:r>
            <a:r>
              <a:rPr lang="ru-RU" altLang="zh-CN" dirty="0" err="1">
                <a:latin typeface="+mn-lt"/>
              </a:rPr>
              <a:t>VirtualBox</a:t>
            </a:r>
            <a:r>
              <a:rPr lang="ru-RU" altLang="zh-CN" dirty="0">
                <a:latin typeface="+mn-lt"/>
              </a:rPr>
              <a:t>.</a:t>
            </a:r>
          </a:p>
          <a:p>
            <a:pPr eaLnBrk="0" hangingPunct="0"/>
            <a:r>
              <a:rPr lang="ru-RU" altLang="zh-CN" dirty="0">
                <a:latin typeface="+mn-lt"/>
              </a:rPr>
              <a:t>1. Создать новую машину в </a:t>
            </a:r>
            <a:r>
              <a:rPr lang="ru-RU" altLang="zh-CN" dirty="0" err="1">
                <a:latin typeface="+mn-lt"/>
              </a:rPr>
              <a:t>Virtual</a:t>
            </a:r>
            <a:r>
              <a:rPr lang="en-US" altLang="zh-CN" dirty="0">
                <a:latin typeface="+mn-lt"/>
              </a:rPr>
              <a:t>ox</a:t>
            </a:r>
            <a:r>
              <a:rPr lang="ru-RU" altLang="zh-CN" dirty="0">
                <a:latin typeface="+mn-lt"/>
              </a:rPr>
              <a:t>, задав: её имя = </a:t>
            </a:r>
            <a:r>
              <a:rPr lang="en-US" altLang="zh-CN" dirty="0">
                <a:latin typeface="+mn-lt"/>
              </a:rPr>
              <a:t>“</a:t>
            </a: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alt</a:t>
            </a:r>
            <a:r>
              <a:rPr lang="ru-RU" altLang="zh-CN" b="1" dirty="0">
                <a:solidFill>
                  <a:srgbClr val="FF0000"/>
                </a:solidFill>
                <a:latin typeface="+mn-lt"/>
              </a:rPr>
              <a:t>-</a:t>
            </a:r>
            <a:r>
              <a:rPr lang="en-US" altLang="zh-CN" b="1" dirty="0" err="1">
                <a:solidFill>
                  <a:srgbClr val="FF0000"/>
                </a:solidFill>
                <a:latin typeface="+mn-lt"/>
              </a:rPr>
              <a:t>st</a:t>
            </a: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”</a:t>
            </a:r>
            <a:r>
              <a:rPr lang="ru-RU" altLang="zh-CN" dirty="0">
                <a:latin typeface="+mn-lt"/>
              </a:rPr>
              <a:t>, место хранения</a:t>
            </a:r>
            <a:r>
              <a:rPr lang="en-US" altLang="zh-CN" dirty="0">
                <a:latin typeface="+mn-lt"/>
              </a:rPr>
              <a:t> (</a:t>
            </a:r>
            <a:r>
              <a:rPr lang="ru-RU" altLang="zh-CN" dirty="0">
                <a:latin typeface="+mn-lt"/>
              </a:rPr>
              <a:t>не как на скриншоте, а </a:t>
            </a:r>
            <a:r>
              <a:rPr lang="en-US" altLang="zh-CN" dirty="0">
                <a:latin typeface="+mn-lt"/>
              </a:rPr>
              <a:t>D:\users\iamo\VirtualBox VMs)</a:t>
            </a:r>
            <a:r>
              <a:rPr lang="ru-RU" altLang="zh-CN" dirty="0">
                <a:latin typeface="+mn-lt"/>
              </a:rPr>
              <a:t>, место хранения образа дистрибутива в </a:t>
            </a:r>
            <a:r>
              <a:rPr lang="en-US" altLang="zh-CN" dirty="0">
                <a:latin typeface="+mn-lt"/>
              </a:rPr>
              <a:t>ISO</a:t>
            </a:r>
            <a:r>
              <a:rPr lang="ru-RU" altLang="zh-CN" dirty="0">
                <a:latin typeface="+mn-lt"/>
              </a:rPr>
              <a:t> формате, тип, подтип и версию</a:t>
            </a:r>
          </a:p>
        </p:txBody>
      </p:sp>
      <p:grpSp>
        <p:nvGrpSpPr>
          <p:cNvPr id="5" name="Группа 4"/>
          <p:cNvGrpSpPr/>
          <p:nvPr/>
        </p:nvGrpSpPr>
        <p:grpSpPr>
          <a:xfrm>
            <a:off x="251520" y="1357889"/>
            <a:ext cx="8352928" cy="4375367"/>
            <a:chOff x="251520" y="1357889"/>
            <a:chExt cx="8352928" cy="4375367"/>
          </a:xfrm>
        </p:grpSpPr>
        <p:pic>
          <p:nvPicPr>
            <p:cNvPr id="10" name="Рисунок 9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51520" y="1508830"/>
              <a:ext cx="8352928" cy="4224426"/>
            </a:xfrm>
            <a:prstGeom prst="rect">
              <a:avLst/>
            </a:prstGeom>
          </p:spPr>
        </p:pic>
        <p:sp>
          <p:nvSpPr>
            <p:cNvPr id="12" name="AutoShape 23"/>
            <p:cNvSpPr>
              <a:spLocks noChangeShapeType="1"/>
            </p:cNvSpPr>
            <p:nvPr/>
          </p:nvSpPr>
          <p:spPr bwMode="auto">
            <a:xfrm>
              <a:off x="2154136" y="1508830"/>
              <a:ext cx="1769791" cy="984066"/>
            </a:xfrm>
            <a:prstGeom prst="straightConnector1">
              <a:avLst/>
            </a:prstGeom>
            <a:noFill/>
            <a:ln w="12700">
              <a:solidFill>
                <a:srgbClr val="C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AutoShape 23"/>
            <p:cNvSpPr>
              <a:spLocks noChangeShapeType="1"/>
            </p:cNvSpPr>
            <p:nvPr/>
          </p:nvSpPr>
          <p:spPr bwMode="auto">
            <a:xfrm flipH="1">
              <a:off x="2699791" y="1508829"/>
              <a:ext cx="792088" cy="1477329"/>
            </a:xfrm>
            <a:prstGeom prst="straightConnector1">
              <a:avLst/>
            </a:prstGeom>
            <a:noFill/>
            <a:ln w="12700">
              <a:solidFill>
                <a:srgbClr val="C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AutoShape 23"/>
            <p:cNvSpPr>
              <a:spLocks noChangeShapeType="1"/>
            </p:cNvSpPr>
            <p:nvPr/>
          </p:nvSpPr>
          <p:spPr bwMode="auto">
            <a:xfrm flipH="1">
              <a:off x="2852191" y="1357889"/>
              <a:ext cx="1071736" cy="1780670"/>
            </a:xfrm>
            <a:prstGeom prst="straightConnector1">
              <a:avLst/>
            </a:prstGeom>
            <a:noFill/>
            <a:ln w="12700">
              <a:solidFill>
                <a:srgbClr val="C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" name="Прямоугольник 1"/>
            <p:cNvSpPr/>
            <p:nvPr/>
          </p:nvSpPr>
          <p:spPr>
            <a:xfrm>
              <a:off x="2721159" y="2073761"/>
              <a:ext cx="216024" cy="1440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" name="Прямоугольник 2"/>
            <p:cNvSpPr/>
            <p:nvPr/>
          </p:nvSpPr>
          <p:spPr>
            <a:xfrm>
              <a:off x="2595498" y="1999872"/>
              <a:ext cx="38925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/>
                <a:t>alt-</a:t>
              </a:r>
              <a:r>
                <a:rPr lang="en-US" altLang="zh-CN" sz="1200" dirty="0" err="1"/>
                <a:t>st</a:t>
              </a:r>
              <a:endParaRPr lang="ru-RU" sz="1200" dirty="0"/>
            </a:p>
          </p:txBody>
        </p:sp>
        <p:sp>
          <p:nvSpPr>
            <p:cNvPr id="4" name="Прямоугольник 3"/>
            <p:cNvSpPr/>
            <p:nvPr/>
          </p:nvSpPr>
          <p:spPr>
            <a:xfrm>
              <a:off x="2384139" y="2108939"/>
              <a:ext cx="288032" cy="1440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5" name="AutoShape 23"/>
          <p:cNvSpPr>
            <a:spLocks noChangeShapeType="1"/>
          </p:cNvSpPr>
          <p:nvPr/>
        </p:nvSpPr>
        <p:spPr bwMode="auto">
          <a:xfrm flipH="1">
            <a:off x="2699791" y="836713"/>
            <a:ext cx="3312368" cy="1224135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AutoShape 23"/>
          <p:cNvSpPr>
            <a:spLocks noChangeShapeType="1"/>
          </p:cNvSpPr>
          <p:nvPr/>
        </p:nvSpPr>
        <p:spPr bwMode="auto">
          <a:xfrm flipH="1">
            <a:off x="4571999" y="836713"/>
            <a:ext cx="2808311" cy="1512167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0341176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Ввести пароль </a:t>
            </a:r>
            <a:r>
              <a:rPr lang="en-US" dirty="0"/>
              <a:t>root</a:t>
            </a:r>
            <a:endParaRPr lang="ru-RU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38" y="735306"/>
            <a:ext cx="6983114" cy="5936955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907704" y="369332"/>
            <a:ext cx="3240360" cy="3563724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1619238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Ознакомиться с кратким описанием возможностей </a:t>
            </a:r>
            <a:r>
              <a:rPr lang="en-US" dirty="0"/>
              <a:t>Synaptic</a:t>
            </a:r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25" y="980728"/>
            <a:ext cx="6644319" cy="5720109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907704" y="476672"/>
            <a:ext cx="1728192" cy="1296144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7920130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Выбрать раздел, в котором находится устанавливаемое приложение</a:t>
            </a:r>
            <a:endParaRPr lang="ru-RU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37" y="895350"/>
            <a:ext cx="7553325" cy="5067300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907704" y="476672"/>
            <a:ext cx="648072" cy="2448272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685752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Выбрать нужное приложение и </a:t>
            </a:r>
            <a:r>
              <a:rPr lang="ru-RU" b="1" dirty="0"/>
              <a:t>Отметить для обновления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662" y="952500"/>
            <a:ext cx="6162675" cy="4953000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907704" y="476672"/>
            <a:ext cx="1944216" cy="2160240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24"/>
          <p:cNvSpPr>
            <a:spLocks noChangeShapeType="1"/>
          </p:cNvSpPr>
          <p:nvPr/>
        </p:nvSpPr>
        <p:spPr bwMode="auto">
          <a:xfrm flipH="1">
            <a:off x="3827925" y="346802"/>
            <a:ext cx="45719" cy="1354006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2750039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b="1" dirty="0"/>
              <a:t>Применить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7" y="1014412"/>
            <a:ext cx="6143625" cy="4829175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043608" y="369332"/>
            <a:ext cx="4752528" cy="4427820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9839184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Согласиться с изменениями</a:t>
            </a:r>
            <a:endParaRPr lang="ru-RU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5" y="981075"/>
            <a:ext cx="6191250" cy="4895850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907704" y="476672"/>
            <a:ext cx="2232248" cy="1368152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1694593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Подождать загрузки файлов</a:t>
            </a:r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7" y="1496656"/>
            <a:ext cx="4448645" cy="3489945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907704" y="476672"/>
            <a:ext cx="1080120" cy="2016224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165" y="1481376"/>
            <a:ext cx="4462285" cy="3489201"/>
          </a:xfrm>
          <a:prstGeom prst="rect">
            <a:avLst/>
          </a:prstGeom>
        </p:spPr>
      </p:pic>
      <p:sp>
        <p:nvSpPr>
          <p:cNvPr id="6" name="AutoShape 24"/>
          <p:cNvSpPr>
            <a:spLocks noChangeShapeType="1"/>
          </p:cNvSpPr>
          <p:nvPr/>
        </p:nvSpPr>
        <p:spPr bwMode="auto">
          <a:xfrm>
            <a:off x="1907704" y="476672"/>
            <a:ext cx="4752527" cy="2304256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618199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Ознакомиться с результатом</a:t>
            </a:r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712" y="1042987"/>
            <a:ext cx="6124575" cy="4772025"/>
          </a:xfrm>
          <a:prstGeom prst="rect">
            <a:avLst/>
          </a:prstGeom>
        </p:spPr>
      </p:pic>
      <p:sp>
        <p:nvSpPr>
          <p:cNvPr id="7" name="AutoShape 24"/>
          <p:cNvSpPr>
            <a:spLocks noChangeShapeType="1"/>
          </p:cNvSpPr>
          <p:nvPr/>
        </p:nvSpPr>
        <p:spPr bwMode="auto">
          <a:xfrm>
            <a:off x="1907704" y="476672"/>
            <a:ext cx="2304256" cy="1584176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512340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hangingPunct="0"/>
            <a:r>
              <a:rPr lang="ru-RU" b="1" dirty="0"/>
              <a:t>Настройка сети</a:t>
            </a:r>
          </a:p>
          <a:p>
            <a:pPr hangingPunct="0"/>
            <a:r>
              <a:rPr lang="ru-RU" dirty="0"/>
              <a:t>Еще раз обратите внимание, что в настройках </a:t>
            </a:r>
            <a:r>
              <a:rPr lang="ru-RU" b="1" dirty="0"/>
              <a:t>сети</a:t>
            </a:r>
            <a:r>
              <a:rPr lang="ru-RU" dirty="0"/>
              <a:t> </a:t>
            </a:r>
            <a:r>
              <a:rPr lang="en-US" dirty="0" err="1"/>
              <a:t>VirtualBox</a:t>
            </a:r>
            <a:r>
              <a:rPr lang="en-US" dirty="0"/>
              <a:t> </a:t>
            </a:r>
            <a:r>
              <a:rPr lang="ru-RU" dirty="0"/>
              <a:t>для этой  машины также должна выбрана </a:t>
            </a:r>
            <a:r>
              <a:rPr lang="ru-RU" b="1" dirty="0"/>
              <a:t>Внутренняя сеть</a:t>
            </a:r>
            <a:r>
              <a:rPr lang="ru-RU" dirty="0"/>
              <a:t>.</a:t>
            </a:r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>
            <a:fillRect/>
          </a:stretch>
        </p:blipFill>
        <p:spPr>
          <a:xfrm>
            <a:off x="1115616" y="1124744"/>
            <a:ext cx="6299835" cy="2808312"/>
          </a:xfrm>
          <a:prstGeom prst="rect">
            <a:avLst/>
          </a:prstGeom>
        </p:spPr>
      </p:pic>
      <p:sp>
        <p:nvSpPr>
          <p:cNvPr id="6" name="AutoShape 24"/>
          <p:cNvSpPr>
            <a:spLocks noChangeShapeType="1"/>
          </p:cNvSpPr>
          <p:nvPr/>
        </p:nvSpPr>
        <p:spPr bwMode="auto">
          <a:xfrm>
            <a:off x="2987824" y="836712"/>
            <a:ext cx="1800200" cy="1152128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24"/>
          <p:cNvSpPr>
            <a:spLocks noChangeShapeType="1"/>
          </p:cNvSpPr>
          <p:nvPr/>
        </p:nvSpPr>
        <p:spPr bwMode="auto">
          <a:xfrm flipH="1">
            <a:off x="1835696" y="548680"/>
            <a:ext cx="3384376" cy="1944216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19635" y="3933056"/>
            <a:ext cx="912436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b="1" dirty="0"/>
              <a:t>Внимание!</a:t>
            </a:r>
            <a:r>
              <a:rPr lang="ru-RU" dirty="0"/>
              <a:t> Сетевые настройки станции </a:t>
            </a:r>
            <a:r>
              <a:rPr lang="en-US" dirty="0"/>
              <a:t>Alt Linux </a:t>
            </a:r>
            <a:r>
              <a:rPr lang="ru-RU" dirty="0"/>
              <a:t>будут выполняться через конфигурирование (изменение) определенных (конфигурационных) файлов. Поэтому (при первоначальном освоении) надо сохранять исходное содержимое изменяемых файлов.</a:t>
            </a:r>
          </a:p>
          <a:p>
            <a:pPr hangingPunct="0"/>
            <a:r>
              <a:rPr lang="ru-RU" dirty="0"/>
              <a:t>Для этого всегда сохраняйте исходный файл в том же месте, с тем же именем, но добавляйте в конец имени </a:t>
            </a:r>
            <a:r>
              <a:rPr lang="ru-RU" b="1" u="sng" dirty="0"/>
              <a:t>.</a:t>
            </a:r>
            <a:r>
              <a:rPr lang="en-US" b="1" u="sng" dirty="0"/>
              <a:t>old</a:t>
            </a:r>
          </a:p>
          <a:p>
            <a:pPr hangingPunct="0"/>
            <a:r>
              <a:rPr lang="ru-RU" dirty="0"/>
              <a:t>Это для того, чтобы в случае неудачного изменения, можно было вернуться к началу конфигурирования, стерев измененный файл, и убрав у исходного файла </a:t>
            </a:r>
            <a:r>
              <a:rPr lang="ru-RU" b="1" u="sng" dirty="0"/>
              <a:t>.</a:t>
            </a:r>
            <a:r>
              <a:rPr lang="en-US" b="1" u="sng" dirty="0"/>
              <a:t>old</a:t>
            </a:r>
          </a:p>
          <a:p>
            <a:pPr hangingPunct="0"/>
            <a:r>
              <a:rPr lang="ru-RU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055003752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Изменение конфигурации ОС (конфигурационных файлов) возможно только с правами </a:t>
            </a:r>
            <a:r>
              <a:rPr lang="en-US" b="1" dirty="0"/>
              <a:t>root</a:t>
            </a:r>
            <a:r>
              <a:rPr lang="en-US" dirty="0"/>
              <a:t>.</a:t>
            </a:r>
          </a:p>
          <a:p>
            <a:pPr hangingPunct="0"/>
            <a:r>
              <a:rPr lang="ru-RU" dirty="0"/>
              <a:t>Чтобы получить эти права нужно из </a:t>
            </a:r>
            <a:r>
              <a:rPr lang="ru-RU" b="1" dirty="0"/>
              <a:t>Меню</a:t>
            </a:r>
            <a:r>
              <a:rPr lang="ru-RU" dirty="0"/>
              <a:t> запустить </a:t>
            </a:r>
            <a:r>
              <a:rPr lang="ru-RU" b="1" dirty="0"/>
              <a:t>Терминал</a:t>
            </a:r>
            <a:endParaRPr lang="en-US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047" y="923330"/>
            <a:ext cx="1724025" cy="4857750"/>
          </a:xfrm>
          <a:prstGeom prst="rect">
            <a:avLst/>
          </a:prstGeom>
        </p:spPr>
      </p:pic>
      <p:sp>
        <p:nvSpPr>
          <p:cNvPr id="10" name="AutoShape 24"/>
          <p:cNvSpPr>
            <a:spLocks noChangeShapeType="1"/>
          </p:cNvSpPr>
          <p:nvPr/>
        </p:nvSpPr>
        <p:spPr bwMode="auto">
          <a:xfrm flipH="1">
            <a:off x="971600" y="923330"/>
            <a:ext cx="3384376" cy="4593902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5896" y="2492896"/>
            <a:ext cx="5304320" cy="3802640"/>
          </a:xfrm>
          <a:prstGeom prst="rect">
            <a:avLst/>
          </a:prstGeom>
        </p:spPr>
      </p:pic>
      <p:sp>
        <p:nvSpPr>
          <p:cNvPr id="11" name="AutoShape 24"/>
          <p:cNvSpPr>
            <a:spLocks noChangeShapeType="1"/>
          </p:cNvSpPr>
          <p:nvPr/>
        </p:nvSpPr>
        <p:spPr bwMode="auto">
          <a:xfrm>
            <a:off x="1907704" y="3861048"/>
            <a:ext cx="1728192" cy="144016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843978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одержимое 1"/>
          <p:cNvSpPr>
            <a:spLocks noGrp="1"/>
          </p:cNvSpPr>
          <p:nvPr>
            <p:ph/>
          </p:nvPr>
        </p:nvSpPr>
        <p:spPr>
          <a:xfrm>
            <a:off x="0" y="0"/>
            <a:ext cx="9144000" cy="548680"/>
          </a:xfrm>
        </p:spPr>
        <p:txBody>
          <a:bodyPr/>
          <a:lstStyle/>
          <a:p>
            <a:pPr marL="0" lvl="0" indent="0" algn="just">
              <a:spcBef>
                <a:spcPct val="0"/>
              </a:spcBef>
              <a:buClrTx/>
              <a:buSzTx/>
              <a:buNone/>
            </a:pPr>
            <a:r>
              <a:rPr lang="ru-RU" altLang="zh-CN" sz="2000" dirty="0"/>
              <a:t>2. Сделать выбор оборудования: </a:t>
            </a:r>
            <a:r>
              <a:rPr lang="ru-RU" altLang="zh-CN" sz="1800" dirty="0"/>
              <a:t>основная память - 2048Мб, процессор – 1.</a:t>
            </a:r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>
            <a:fillRect/>
          </a:stretch>
        </p:blipFill>
        <p:spPr>
          <a:xfrm>
            <a:off x="539552" y="692696"/>
            <a:ext cx="7920880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483098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Получить в этом </a:t>
            </a:r>
            <a:r>
              <a:rPr lang="ru-RU" b="1" dirty="0"/>
              <a:t>Терминале</a:t>
            </a:r>
            <a:r>
              <a:rPr lang="ru-RU" dirty="0"/>
              <a:t> права </a:t>
            </a:r>
            <a:r>
              <a:rPr lang="en-US" b="1" dirty="0"/>
              <a:t>root</a:t>
            </a:r>
            <a:r>
              <a:rPr lang="ru-RU" dirty="0"/>
              <a:t>, для чего ввести команду </a:t>
            </a:r>
            <a:r>
              <a:rPr lang="en-US" b="1" u="sng" dirty="0" err="1"/>
              <a:t>su</a:t>
            </a:r>
            <a:r>
              <a:rPr lang="en-US" b="1" u="sng" dirty="0"/>
              <a:t> –</a:t>
            </a:r>
            <a:r>
              <a:rPr lang="ru-RU" b="1" dirty="0"/>
              <a:t> </a:t>
            </a:r>
            <a:r>
              <a:rPr lang="ru-RU" dirty="0"/>
              <a:t>и пароль </a:t>
            </a:r>
            <a:r>
              <a:rPr lang="en-US" b="1" dirty="0"/>
              <a:t>root</a:t>
            </a:r>
            <a:r>
              <a:rPr lang="ru-RU" dirty="0"/>
              <a:t>. Должны получить</a:t>
            </a:r>
            <a:r>
              <a:rPr lang="ru-RU" b="1" dirty="0"/>
              <a:t> </a:t>
            </a:r>
            <a:r>
              <a:rPr lang="ru-RU" dirty="0"/>
              <a:t>приглашение </a:t>
            </a:r>
            <a:r>
              <a:rPr lang="en-US" b="1" dirty="0"/>
              <a:t># </a:t>
            </a:r>
            <a:r>
              <a:rPr lang="en-US" dirty="0"/>
              <a:t>(</a:t>
            </a:r>
            <a:r>
              <a:rPr lang="ru-RU" dirty="0"/>
              <a:t>этот значок указывает, что команды будут выполняться от имени </a:t>
            </a:r>
            <a:r>
              <a:rPr lang="en-US" b="1" dirty="0"/>
              <a:t>root</a:t>
            </a:r>
            <a:r>
              <a:rPr lang="en-US" dirty="0"/>
              <a:t>)</a:t>
            </a:r>
            <a:endParaRPr lang="en-US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30" y="1327152"/>
            <a:ext cx="4533900" cy="1781175"/>
          </a:xfrm>
          <a:prstGeom prst="rect">
            <a:avLst/>
          </a:prstGeom>
        </p:spPr>
      </p:pic>
      <p:sp>
        <p:nvSpPr>
          <p:cNvPr id="10" name="AutoShape 24"/>
          <p:cNvSpPr>
            <a:spLocks noChangeShapeType="1"/>
          </p:cNvSpPr>
          <p:nvPr/>
        </p:nvSpPr>
        <p:spPr bwMode="auto">
          <a:xfrm flipH="1">
            <a:off x="1403648" y="620688"/>
            <a:ext cx="2736304" cy="1558533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051" y="3356992"/>
            <a:ext cx="91243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Запустить файловый менеджер </a:t>
            </a:r>
            <a:r>
              <a:rPr lang="en-US" b="1" dirty="0"/>
              <a:t>Midnight Commander </a:t>
            </a:r>
            <a:r>
              <a:rPr lang="en-US" dirty="0"/>
              <a:t>(</a:t>
            </a:r>
            <a:r>
              <a:rPr lang="en-US" b="1" dirty="0"/>
              <a:t>mc</a:t>
            </a:r>
            <a:r>
              <a:rPr lang="en-US" dirty="0"/>
              <a:t>) – </a:t>
            </a:r>
            <a:r>
              <a:rPr lang="en-US" b="1" u="sng" dirty="0"/>
              <a:t>mc</a:t>
            </a:r>
          </a:p>
          <a:p>
            <a:pPr hangingPunct="0"/>
            <a:r>
              <a:rPr lang="ru-RU" dirty="0"/>
              <a:t>Окно </a:t>
            </a:r>
            <a:r>
              <a:rPr lang="en-US" b="1" dirty="0"/>
              <a:t>mc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511" y="1580778"/>
            <a:ext cx="2276475" cy="1200150"/>
          </a:xfrm>
          <a:prstGeom prst="rect">
            <a:avLst/>
          </a:prstGeom>
        </p:spPr>
      </p:pic>
      <p:sp>
        <p:nvSpPr>
          <p:cNvPr id="12" name="AutoShape 24"/>
          <p:cNvSpPr>
            <a:spLocks noChangeShapeType="1"/>
          </p:cNvSpPr>
          <p:nvPr/>
        </p:nvSpPr>
        <p:spPr bwMode="auto">
          <a:xfrm flipV="1">
            <a:off x="6876256" y="2564904"/>
            <a:ext cx="864096" cy="873472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696" y="3898208"/>
            <a:ext cx="4320480" cy="2962615"/>
          </a:xfrm>
          <a:prstGeom prst="rect">
            <a:avLst/>
          </a:prstGeom>
        </p:spPr>
      </p:pic>
      <p:sp>
        <p:nvSpPr>
          <p:cNvPr id="13" name="AutoShape 24"/>
          <p:cNvSpPr>
            <a:spLocks noChangeShapeType="1"/>
          </p:cNvSpPr>
          <p:nvPr/>
        </p:nvSpPr>
        <p:spPr bwMode="auto">
          <a:xfrm>
            <a:off x="1003212" y="3880092"/>
            <a:ext cx="688468" cy="196980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337302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Ознакомиться с управлением файловым менеджером </a:t>
            </a:r>
            <a:r>
              <a:rPr lang="en-US" b="1" dirty="0"/>
              <a:t>mc</a:t>
            </a:r>
            <a:r>
              <a:rPr lang="ru-RU" dirty="0"/>
              <a:t>, используя </a:t>
            </a:r>
            <a:r>
              <a:rPr lang="ru-RU" b="1" dirty="0"/>
              <a:t>Меню</a:t>
            </a:r>
            <a:r>
              <a:rPr lang="ru-RU" dirty="0"/>
              <a:t> и </a:t>
            </a:r>
            <a:r>
              <a:rPr lang="ru-RU" b="1" dirty="0"/>
              <a:t>Помощь </a:t>
            </a:r>
            <a:r>
              <a:rPr lang="ru-RU" dirty="0"/>
              <a:t>в нем.</a:t>
            </a:r>
          </a:p>
          <a:p>
            <a:pPr hangingPunct="0"/>
            <a:r>
              <a:rPr lang="ru-RU" dirty="0"/>
              <a:t>Подняться в корень файловой системы. Открыть каталог </a:t>
            </a:r>
            <a:r>
              <a:rPr lang="en-US" b="1" dirty="0" err="1">
                <a:solidFill>
                  <a:srgbClr val="FF0000"/>
                </a:solidFill>
              </a:rPr>
              <a:t>e</a:t>
            </a:r>
            <a:r>
              <a:rPr lang="en-US" b="1" dirty="0" err="1"/>
              <a:t>tc</a:t>
            </a:r>
            <a:r>
              <a:rPr lang="en-US" b="1" dirty="0"/>
              <a:t>/</a:t>
            </a:r>
            <a:r>
              <a:rPr lang="en-US" b="1" dirty="0">
                <a:solidFill>
                  <a:srgbClr val="FF0000"/>
                </a:solidFill>
              </a:rPr>
              <a:t>n</a:t>
            </a:r>
            <a:r>
              <a:rPr lang="en-US" b="1" dirty="0"/>
              <a:t>et</a:t>
            </a:r>
            <a:r>
              <a:rPr lang="ru-RU" b="1" dirty="0"/>
              <a:t>/</a:t>
            </a:r>
            <a:r>
              <a:rPr lang="en-US" b="1" dirty="0" err="1">
                <a:solidFill>
                  <a:srgbClr val="FF0000"/>
                </a:solidFill>
              </a:rPr>
              <a:t>i</a:t>
            </a:r>
            <a:r>
              <a:rPr lang="en-US" b="1" dirty="0" err="1"/>
              <a:t>faces</a:t>
            </a:r>
            <a:r>
              <a:rPr lang="en-US" b="1" dirty="0"/>
              <a:t>/</a:t>
            </a:r>
            <a:r>
              <a:rPr lang="en-US" b="1" dirty="0">
                <a:solidFill>
                  <a:srgbClr val="FF0000"/>
                </a:solidFill>
              </a:rPr>
              <a:t>e</a:t>
            </a:r>
            <a:r>
              <a:rPr lang="en-US" b="1" dirty="0"/>
              <a:t>np0s3</a:t>
            </a:r>
            <a:r>
              <a:rPr lang="en-US" dirty="0"/>
              <a:t>.</a:t>
            </a:r>
            <a:r>
              <a:rPr lang="ru-RU" dirty="0"/>
              <a:t> </a:t>
            </a:r>
            <a:r>
              <a:rPr lang="ru-RU" i="1" u="sng" dirty="0"/>
              <a:t>Быстрое перемещение по каталогам и файлам выполняется по </a:t>
            </a:r>
            <a:r>
              <a:rPr lang="en-US" i="1" u="sng" dirty="0"/>
              <a:t>&lt;Ctrl s&gt; </a:t>
            </a:r>
            <a:r>
              <a:rPr lang="ru-RU" i="1" u="sng" dirty="0"/>
              <a:t>и задавая начальные символы имени каталога или файла</a:t>
            </a:r>
            <a:r>
              <a:rPr lang="ru-RU" dirty="0"/>
              <a:t>. В данном случае если перемещаться от корня, то </a:t>
            </a:r>
            <a:r>
              <a:rPr lang="en-US" dirty="0"/>
              <a:t>&lt;Ctrl s&gt;,</a:t>
            </a:r>
            <a:r>
              <a:rPr lang="ru-RU" dirty="0"/>
              <a:t> а затем</a:t>
            </a:r>
            <a:r>
              <a:rPr lang="en-US" dirty="0"/>
              <a:t>  &lt;</a:t>
            </a:r>
            <a:r>
              <a:rPr lang="en-US" dirty="0">
                <a:solidFill>
                  <a:srgbClr val="FF0000"/>
                </a:solidFill>
              </a:rPr>
              <a:t>e</a:t>
            </a:r>
            <a:r>
              <a:rPr lang="en-US" dirty="0"/>
              <a:t>&gt;,  &lt;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dirty="0"/>
              <a:t>&gt; </a:t>
            </a:r>
            <a:r>
              <a:rPr lang="ru-RU" dirty="0"/>
              <a:t>и т.д.</a:t>
            </a:r>
            <a:endParaRPr lang="en-US" b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19635" y="2875644"/>
            <a:ext cx="912436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Этот каталог содержит файлы конфигурации сетевого адаптера. Открыть по </a:t>
            </a:r>
            <a:r>
              <a:rPr lang="en-US" dirty="0"/>
              <a:t>F4 </a:t>
            </a:r>
            <a:r>
              <a:rPr lang="ru-RU" dirty="0"/>
              <a:t>файл </a:t>
            </a:r>
            <a:r>
              <a:rPr lang="en-US" b="1" dirty="0"/>
              <a:t>options</a:t>
            </a:r>
            <a:r>
              <a:rPr lang="ru-RU" b="1" dirty="0"/>
              <a:t> </a:t>
            </a:r>
            <a:r>
              <a:rPr lang="ru-RU" dirty="0"/>
              <a:t>и отредактировать</a:t>
            </a:r>
            <a:r>
              <a:rPr lang="en-US" b="1" dirty="0"/>
              <a:t>. </a:t>
            </a:r>
            <a:r>
              <a:rPr lang="ru-RU" dirty="0"/>
              <a:t>После редактирования, закрыть по </a:t>
            </a:r>
            <a:r>
              <a:rPr lang="en-US" dirty="0"/>
              <a:t>F2</a:t>
            </a:r>
            <a:r>
              <a:rPr lang="ru-RU" dirty="0"/>
              <a:t>. В результате должны быть изменены строки:</a:t>
            </a:r>
          </a:p>
          <a:p>
            <a:pPr hangingPunct="0"/>
            <a:r>
              <a:rPr lang="en-US" dirty="0"/>
              <a:t>NM_CONTROLLED=</a:t>
            </a:r>
            <a:r>
              <a:rPr lang="en-US" dirty="0">
                <a:solidFill>
                  <a:srgbClr val="FF0000"/>
                </a:solidFill>
              </a:rPr>
              <a:t>no</a:t>
            </a:r>
          </a:p>
          <a:p>
            <a:pPr hangingPunct="0"/>
            <a:r>
              <a:rPr lang="en-US" dirty="0"/>
              <a:t>DISABLED=</a:t>
            </a:r>
            <a:r>
              <a:rPr lang="en-US" dirty="0">
                <a:solidFill>
                  <a:srgbClr val="C00000"/>
                </a:solidFill>
              </a:rPr>
              <a:t>no</a:t>
            </a:r>
            <a:endParaRPr lang="ru-RU" dirty="0">
              <a:solidFill>
                <a:srgbClr val="C00000"/>
              </a:solidFill>
            </a:endParaRPr>
          </a:p>
          <a:p>
            <a:pPr hangingPunct="0"/>
            <a:r>
              <a:rPr lang="en-US" dirty="0"/>
              <a:t>BOOTPROTO=</a:t>
            </a:r>
            <a:r>
              <a:rPr lang="en-US" dirty="0">
                <a:solidFill>
                  <a:srgbClr val="C00000"/>
                </a:solidFill>
              </a:rPr>
              <a:t>static</a:t>
            </a:r>
          </a:p>
          <a:p>
            <a:pPr hangingPunct="0"/>
            <a:endParaRPr lang="en-US" dirty="0">
              <a:solidFill>
                <a:srgbClr val="C00000"/>
              </a:solidFill>
            </a:endParaRPr>
          </a:p>
          <a:p>
            <a:pPr hangingPunct="0"/>
            <a:r>
              <a:rPr lang="ru-RU" dirty="0"/>
              <a:t>Далее создать в этом каталоге файл (если его там нет) </a:t>
            </a:r>
            <a:r>
              <a:rPr lang="en-US" b="1" dirty="0"/>
              <a:t>ipv4address</a:t>
            </a:r>
            <a:r>
              <a:rPr lang="ru-RU" b="1" dirty="0"/>
              <a:t>. </a:t>
            </a:r>
            <a:r>
              <a:rPr lang="ru-RU" dirty="0"/>
              <a:t>Если он есть, то открыть по </a:t>
            </a:r>
            <a:r>
              <a:rPr lang="en-US" dirty="0"/>
              <a:t>F4 </a:t>
            </a:r>
            <a:r>
              <a:rPr lang="ru-RU" dirty="0"/>
              <a:t>и отредактировать. После редактирования должна быть одна строка, в которой указан адрес и маска сетевого адаптера станции </a:t>
            </a:r>
            <a:r>
              <a:rPr lang="en-US" dirty="0"/>
              <a:t>Alt Linux</a:t>
            </a:r>
            <a:r>
              <a:rPr lang="ru-RU" dirty="0"/>
              <a:t> для протокола </a:t>
            </a:r>
            <a:r>
              <a:rPr lang="en-US" dirty="0"/>
              <a:t>IP v</a:t>
            </a:r>
            <a:r>
              <a:rPr lang="ru-RU" dirty="0"/>
              <a:t>.</a:t>
            </a:r>
            <a:r>
              <a:rPr lang="en-US" dirty="0"/>
              <a:t>4 </a:t>
            </a:r>
            <a:r>
              <a:rPr lang="ru-RU" dirty="0"/>
              <a:t>: </a:t>
            </a:r>
            <a:r>
              <a:rPr lang="ru-RU" dirty="0">
                <a:solidFill>
                  <a:srgbClr val="C00000"/>
                </a:solidFill>
              </a:rPr>
              <a:t>192.168.1.3/24.</a:t>
            </a:r>
          </a:p>
          <a:p>
            <a:pPr hangingPunct="0"/>
            <a:endParaRPr lang="ru-RU" dirty="0">
              <a:solidFill>
                <a:srgbClr val="C00000"/>
              </a:solidFill>
            </a:endParaRPr>
          </a:p>
          <a:p>
            <a:pPr hangingPunct="0"/>
            <a:r>
              <a:rPr lang="ru-RU" dirty="0"/>
              <a:t>Если такого файла нет, то создать его командой:</a:t>
            </a:r>
          </a:p>
          <a:p>
            <a:pPr hangingPunct="0"/>
            <a:r>
              <a:rPr lang="en-US" b="1" dirty="0"/>
              <a:t># echo </a:t>
            </a:r>
            <a:r>
              <a:rPr lang="en-US" b="1" dirty="0">
                <a:solidFill>
                  <a:srgbClr val="FF0000"/>
                </a:solidFill>
              </a:rPr>
              <a:t>192.168.</a:t>
            </a:r>
            <a:r>
              <a:rPr lang="ru-RU" b="1" dirty="0">
                <a:solidFill>
                  <a:srgbClr val="FF0000"/>
                </a:solidFill>
              </a:rPr>
              <a:t>1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r>
              <a:rPr lang="ru-RU" b="1" dirty="0">
                <a:solidFill>
                  <a:srgbClr val="FF0000"/>
                </a:solidFill>
              </a:rPr>
              <a:t>3</a:t>
            </a:r>
            <a:r>
              <a:rPr lang="en-US" b="1" dirty="0">
                <a:solidFill>
                  <a:srgbClr val="FF0000"/>
                </a:solidFill>
              </a:rPr>
              <a:t>/24 </a:t>
            </a:r>
            <a:r>
              <a:rPr lang="en-US" b="1" dirty="0"/>
              <a:t>&gt; /</a:t>
            </a:r>
            <a:r>
              <a:rPr lang="en-US" b="1" dirty="0" err="1"/>
              <a:t>etc</a:t>
            </a:r>
            <a:r>
              <a:rPr lang="en-US" b="1" dirty="0"/>
              <a:t>/net/</a:t>
            </a:r>
            <a:r>
              <a:rPr lang="en-US" b="1" dirty="0" err="1"/>
              <a:t>ifaces</a:t>
            </a:r>
            <a:r>
              <a:rPr lang="en-US" b="1" dirty="0"/>
              <a:t>/enp0s3/ipv4address</a:t>
            </a:r>
            <a:endParaRPr lang="ru-RU" dirty="0"/>
          </a:p>
          <a:p>
            <a:pPr hangingPunct="0"/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641606"/>
            <a:ext cx="2597500" cy="1322801"/>
          </a:xfrm>
          <a:prstGeom prst="rect">
            <a:avLst/>
          </a:prstGeom>
        </p:spPr>
      </p:pic>
      <p:sp>
        <p:nvSpPr>
          <p:cNvPr id="13" name="AutoShape 24"/>
          <p:cNvSpPr>
            <a:spLocks noChangeShapeType="1"/>
          </p:cNvSpPr>
          <p:nvPr/>
        </p:nvSpPr>
        <p:spPr bwMode="auto">
          <a:xfrm flipH="1">
            <a:off x="2771800" y="836712"/>
            <a:ext cx="3528391" cy="1080120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212572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ru-RU" dirty="0"/>
              <a:t>Далее для выхода во внешнюю сеть нужно указать шлюз (</a:t>
            </a:r>
            <a:r>
              <a:rPr lang="ru-RU" i="1" u="sng" dirty="0"/>
              <a:t>В лабораторной работе это не надо, т.к. не будет выхода во  внешнюю сеть</a:t>
            </a:r>
            <a:r>
              <a:rPr lang="ru-RU" dirty="0"/>
              <a:t>. </a:t>
            </a:r>
            <a:r>
              <a:rPr lang="ru-RU" i="1" dirty="0"/>
              <a:t>Но если предположить, что выход во внешнюю сеть выполняется через сервер с адресом 192.168.1.1, тогда в этом каталоге создается еще  один файл </a:t>
            </a:r>
            <a:r>
              <a:rPr lang="en-US" b="1" i="1" dirty="0"/>
              <a:t>ipv4route</a:t>
            </a:r>
            <a:r>
              <a:rPr lang="ru-RU" b="1" i="1" dirty="0"/>
              <a:t>:</a:t>
            </a:r>
          </a:p>
          <a:p>
            <a:pPr hangingPunct="0"/>
            <a:r>
              <a:rPr lang="en-US" b="1" i="1" dirty="0"/>
              <a:t># </a:t>
            </a:r>
            <a:r>
              <a:rPr lang="en-US" b="1" dirty="0"/>
              <a:t>echo </a:t>
            </a:r>
            <a:r>
              <a:rPr lang="en-US" b="1" dirty="0">
                <a:solidFill>
                  <a:srgbClr val="FF0000"/>
                </a:solidFill>
              </a:rPr>
              <a:t>default via 192.168.</a:t>
            </a:r>
            <a:r>
              <a:rPr lang="ru-RU" b="1" dirty="0">
                <a:solidFill>
                  <a:srgbClr val="FF0000"/>
                </a:solidFill>
              </a:rPr>
              <a:t>1</a:t>
            </a:r>
            <a:r>
              <a:rPr lang="en-US" b="1" dirty="0">
                <a:solidFill>
                  <a:srgbClr val="FF0000"/>
                </a:solidFill>
              </a:rPr>
              <a:t>.1 </a:t>
            </a:r>
            <a:r>
              <a:rPr lang="en-US" b="1" dirty="0"/>
              <a:t>&gt; /</a:t>
            </a:r>
            <a:r>
              <a:rPr lang="en-US" b="1" dirty="0" err="1"/>
              <a:t>etc</a:t>
            </a:r>
            <a:r>
              <a:rPr lang="en-US" b="1" dirty="0"/>
              <a:t>/net/</a:t>
            </a:r>
            <a:r>
              <a:rPr lang="en-US" b="1" dirty="0" err="1"/>
              <a:t>ifaces</a:t>
            </a:r>
            <a:r>
              <a:rPr lang="en-US" b="1" dirty="0"/>
              <a:t>/enp0s3/ipv4route</a:t>
            </a:r>
            <a:endParaRPr lang="ru-RU" dirty="0"/>
          </a:p>
          <a:p>
            <a:pPr hangingPunct="0"/>
            <a:endParaRPr lang="ru-RU" b="1" dirty="0"/>
          </a:p>
          <a:p>
            <a:pPr hangingPunct="0"/>
            <a:endParaRPr lang="ru-RU" b="1" dirty="0"/>
          </a:p>
          <a:p>
            <a:pPr hangingPunct="0"/>
            <a:r>
              <a:rPr lang="ru-RU" dirty="0"/>
              <a:t>Имя станции Альт </a:t>
            </a:r>
            <a:r>
              <a:rPr lang="ru-RU" dirty="0" err="1"/>
              <a:t>Линукс</a:t>
            </a:r>
            <a:r>
              <a:rPr lang="ru-RU" dirty="0"/>
              <a:t> должно быть </a:t>
            </a:r>
            <a:r>
              <a:rPr lang="en-US" b="1" dirty="0"/>
              <a:t>alt</a:t>
            </a:r>
            <a:r>
              <a:rPr lang="ru-RU" b="1" dirty="0"/>
              <a:t>-</a:t>
            </a:r>
            <a:r>
              <a:rPr lang="en-US" b="1" dirty="0" err="1"/>
              <a:t>st</a:t>
            </a:r>
            <a:r>
              <a:rPr lang="en-US" b="1" dirty="0"/>
              <a:t>[</a:t>
            </a:r>
            <a:r>
              <a:rPr lang="en-US" b="1" dirty="0" err="1"/>
              <a:t>i</a:t>
            </a:r>
            <a:r>
              <a:rPr lang="en-US" b="1" dirty="0"/>
              <a:t>]</a:t>
            </a:r>
            <a:r>
              <a:rPr lang="ru-RU" b="1" dirty="0"/>
              <a:t>, </a:t>
            </a:r>
            <a:r>
              <a:rPr lang="ru-RU" dirty="0"/>
              <a:t>где </a:t>
            </a:r>
            <a:r>
              <a:rPr lang="en-US" dirty="0" err="1"/>
              <a:t>i</a:t>
            </a:r>
            <a:r>
              <a:rPr lang="en-US" dirty="0"/>
              <a:t> – </a:t>
            </a:r>
            <a:r>
              <a:rPr lang="ru-RU" dirty="0"/>
              <a:t>номер бригады</a:t>
            </a:r>
            <a:r>
              <a:rPr lang="en-US" dirty="0"/>
              <a:t>. </a:t>
            </a:r>
            <a:r>
              <a:rPr lang="ru-RU" dirty="0"/>
              <a:t>Прежде чем выполнять последующие действия надо убедиться в этом.</a:t>
            </a:r>
          </a:p>
          <a:p>
            <a:pPr hangingPunct="0"/>
            <a:r>
              <a:rPr lang="ru-RU" dirty="0"/>
              <a:t>Для этого открыть файл </a:t>
            </a:r>
            <a:r>
              <a:rPr lang="en-US" dirty="0" err="1"/>
              <a:t>etc</a:t>
            </a:r>
            <a:r>
              <a:rPr lang="en-US" dirty="0"/>
              <a:t>/hostname.</a:t>
            </a:r>
            <a:r>
              <a:rPr lang="ru-RU" dirty="0"/>
              <a:t> Там должно быть: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0" y="4981177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Также надо отредактировать файл </a:t>
            </a:r>
            <a:r>
              <a:rPr lang="en-US" dirty="0" err="1"/>
              <a:t>etc</a:t>
            </a:r>
            <a:r>
              <a:rPr lang="en-US" dirty="0"/>
              <a:t>/hosts: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-1" y="6167810"/>
            <a:ext cx="91243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 С использованием команды </a:t>
            </a:r>
            <a:r>
              <a:rPr lang="en-US" dirty="0"/>
              <a:t>ping</a:t>
            </a:r>
            <a:r>
              <a:rPr lang="ru-RU" dirty="0"/>
              <a:t> проверить, что станция </a:t>
            </a:r>
            <a:r>
              <a:rPr lang="ru-RU" dirty="0" err="1"/>
              <a:t>пингуется</a:t>
            </a:r>
            <a:r>
              <a:rPr lang="ru-RU" dirty="0"/>
              <a:t> по имени.</a:t>
            </a:r>
            <a:endParaRPr lang="en-US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521" y="5420152"/>
            <a:ext cx="3686175" cy="67627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3568464"/>
            <a:ext cx="4257675" cy="962025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226587" y="4163876"/>
            <a:ext cx="2016224" cy="26607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0003704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91243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b="1" dirty="0"/>
          </a:p>
          <a:p>
            <a:r>
              <a:rPr lang="ru-RU" dirty="0"/>
              <a:t>Работа выполнена.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160577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590652" y="2852936"/>
            <a:ext cx="288032" cy="219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Содержимое 1"/>
          <p:cNvSpPr>
            <a:spLocks noGrp="1"/>
          </p:cNvSpPr>
          <p:nvPr>
            <p:ph/>
          </p:nvPr>
        </p:nvSpPr>
        <p:spPr>
          <a:xfrm>
            <a:off x="0" y="0"/>
            <a:ext cx="9144000" cy="548680"/>
          </a:xfrm>
        </p:spPr>
        <p:txBody>
          <a:bodyPr/>
          <a:lstStyle/>
          <a:p>
            <a:pPr marL="0" indent="0">
              <a:buNone/>
            </a:pPr>
            <a:r>
              <a:rPr lang="ru-RU" sz="2000" dirty="0"/>
              <a:t>3. Задать размер виртуального жесткого диска 30 Гб.</a:t>
            </a:r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467544" y="764704"/>
            <a:ext cx="7920880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3304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-3328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-17080" y="-54393"/>
            <a:ext cx="9144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zh-CN" sz="2000" dirty="0">
                <a:latin typeface="+mn-lt"/>
              </a:rPr>
              <a:t>5. Выполнить настройку режима работы сети</a:t>
            </a:r>
            <a:endParaRPr lang="en-US" altLang="zh-CN" sz="2000" dirty="0">
              <a:latin typeface="+mn-lt"/>
            </a:endParaRP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539295"/>
            <a:ext cx="6297930" cy="2969260"/>
          </a:xfrm>
          <a:prstGeom prst="rect">
            <a:avLst/>
          </a:prstGeom>
          <a:noFill/>
        </p:spPr>
      </p:pic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1204774" y="3590650"/>
            <a:ext cx="6299835" cy="3417570"/>
          </a:xfrm>
          <a:prstGeom prst="rect">
            <a:avLst/>
          </a:prstGeom>
        </p:spPr>
      </p:pic>
      <p:sp>
        <p:nvSpPr>
          <p:cNvPr id="8" name="AutoShape 23"/>
          <p:cNvSpPr>
            <a:spLocks noChangeShapeType="1"/>
          </p:cNvSpPr>
          <p:nvPr/>
        </p:nvSpPr>
        <p:spPr bwMode="auto">
          <a:xfrm>
            <a:off x="2267744" y="345717"/>
            <a:ext cx="2088232" cy="633969"/>
          </a:xfrm>
          <a:prstGeom prst="straightConnector1">
            <a:avLst/>
          </a:prstGeom>
          <a:noFill/>
          <a:ln w="12700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" name="Овал 1"/>
          <p:cNvSpPr/>
          <p:nvPr/>
        </p:nvSpPr>
        <p:spPr>
          <a:xfrm>
            <a:off x="4355976" y="4581129"/>
            <a:ext cx="2016224" cy="36004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483718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0"/>
            <a:ext cx="914400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hangingPunct="0"/>
            <a:r>
              <a:rPr lang="ru-RU" sz="2000" dirty="0"/>
              <a:t>6. Запустить рабочую станцию. При первом запуске начнется установка ОС.</a:t>
            </a:r>
          </a:p>
          <a:p>
            <a:pPr lvl="0" algn="just" eaLnBrk="0" hangingPunct="0"/>
            <a:r>
              <a:rPr lang="ru-RU" altLang="zh-CN" sz="2000" dirty="0">
                <a:latin typeface="+mn-lt"/>
              </a:rPr>
              <a:t>7. Начать установку ОС.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6" name="Рисунок 15" descr="Рисунок5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596" y="1538149"/>
            <a:ext cx="7272808" cy="482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40467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0"/>
            <a:ext cx="9144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just" eaLnBrk="0" hangingPunct="0"/>
            <a:r>
              <a:rPr lang="ru-RU" altLang="zh-CN" sz="2000" dirty="0">
                <a:latin typeface="+mn-lt"/>
              </a:rPr>
              <a:t>8. Ход установки, этап 1, языковые настройки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 descr="Рисунок6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3608" y="548680"/>
            <a:ext cx="6624736" cy="463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04135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0"/>
            <a:ext cx="9144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ru-RU" sz="2000" dirty="0"/>
              <a:t>9. Ход установки, этап 2, соглашение с лицензией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899592" y="97968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5" name="Рисунок 4" descr="Рисунок7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7584" y="620688"/>
            <a:ext cx="6840760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56035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1_Палитра">
  <a:themeElements>
    <a:clrScheme name="1_Палитра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1_Палитра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200" b="1" i="0" u="none" strike="noStrike" kern="1200" cap="none" spc="0" normalizeH="0" baseline="0" noProof="0" dirty="0" smtClean="0">
            <a:ln>
              <a:noFill/>
            </a:ln>
            <a:solidFill>
              <a:srgbClr val="8893A0"/>
            </a:solidFill>
            <a:effectLst/>
            <a:uLnTx/>
            <a:uFillTx/>
            <a:latin typeface="Arial" charset="0"/>
            <a:ea typeface="+mn-ea"/>
            <a:cs typeface="+mn-cs"/>
          </a:defRPr>
        </a:defPPr>
      </a:lstStyle>
    </a:txDef>
  </a:objectDefaults>
  <a:extraClrSchemeLst>
    <a:extraClrScheme>
      <a:clrScheme name="1_Палитра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Палитра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Палитра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Палитра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Палитра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Палитра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1_Палитра 3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16404</TotalTime>
  <Words>1385</Words>
  <Application>Microsoft Office PowerPoint</Application>
  <PresentationFormat>Экран (4:3)</PresentationFormat>
  <Paragraphs>99</Paragraphs>
  <Slides>43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43</vt:i4>
      </vt:variant>
    </vt:vector>
  </HeadingPairs>
  <TitlesOfParts>
    <vt:vector size="47" baseType="lpstr">
      <vt:lpstr>Arial</vt:lpstr>
      <vt:lpstr>Wingdings</vt:lpstr>
      <vt:lpstr>Times New Roman</vt:lpstr>
      <vt:lpstr>1_Палитра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SPIIRAS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 слайда отсутствует</dc:title>
  <dc:creator>Gor</dc:creator>
  <cp:lastModifiedBy>Вячеслав Копешкин</cp:lastModifiedBy>
  <cp:revision>877</cp:revision>
  <cp:lastPrinted>2002-06-14T06:50:34Z</cp:lastPrinted>
  <dcterms:created xsi:type="dcterms:W3CDTF">2000-07-05T10:59:49Z</dcterms:created>
  <dcterms:modified xsi:type="dcterms:W3CDTF">2026-01-22T14:13:04Z</dcterms:modified>
</cp:coreProperties>
</file>

<file path=docProps/thumbnail.jpeg>
</file>